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21" r:id="rId3"/>
    <p:sldId id="283" r:id="rId4"/>
    <p:sldId id="260" r:id="rId5"/>
    <p:sldId id="323" r:id="rId6"/>
    <p:sldId id="282" r:id="rId7"/>
    <p:sldId id="324" r:id="rId8"/>
    <p:sldId id="325" r:id="rId9"/>
    <p:sldId id="261" r:id="rId10"/>
    <p:sldId id="326" r:id="rId11"/>
    <p:sldId id="329" r:id="rId12"/>
    <p:sldId id="264" r:id="rId13"/>
    <p:sldId id="265" r:id="rId14"/>
    <p:sldId id="266" r:id="rId15"/>
    <p:sldId id="330" r:id="rId16"/>
    <p:sldId id="327" r:id="rId17"/>
    <p:sldId id="328" r:id="rId18"/>
    <p:sldId id="284" r:id="rId19"/>
    <p:sldId id="256" r:id="rId20"/>
    <p:sldId id="258" r:id="rId21"/>
    <p:sldId id="259" r:id="rId22"/>
    <p:sldId id="263" r:id="rId23"/>
    <p:sldId id="267" r:id="rId24"/>
    <p:sldId id="268" r:id="rId25"/>
    <p:sldId id="273" r:id="rId26"/>
    <p:sldId id="269" r:id="rId27"/>
    <p:sldId id="285" r:id="rId28"/>
    <p:sldId id="300" r:id="rId29"/>
    <p:sldId id="286" r:id="rId30"/>
    <p:sldId id="287" r:id="rId31"/>
    <p:sldId id="270" r:id="rId32"/>
    <p:sldId id="271" r:id="rId33"/>
    <p:sldId id="288" r:id="rId34"/>
    <p:sldId id="272" r:id="rId35"/>
    <p:sldId id="274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3" r:id="rId44"/>
    <p:sldId id="304" r:id="rId45"/>
    <p:sldId id="275" r:id="rId46"/>
    <p:sldId id="298" r:id="rId47"/>
    <p:sldId id="299" r:id="rId48"/>
    <p:sldId id="276" r:id="rId49"/>
    <p:sldId id="306" r:id="rId50"/>
    <p:sldId id="308" r:id="rId51"/>
    <p:sldId id="307" r:id="rId52"/>
    <p:sldId id="310" r:id="rId53"/>
    <p:sldId id="311" r:id="rId54"/>
    <p:sldId id="312" r:id="rId55"/>
    <p:sldId id="313" r:id="rId56"/>
    <p:sldId id="277" r:id="rId57"/>
    <p:sldId id="278" r:id="rId58"/>
    <p:sldId id="281" r:id="rId59"/>
    <p:sldId id="314" r:id="rId60"/>
    <p:sldId id="315" r:id="rId61"/>
    <p:sldId id="316" r:id="rId62"/>
    <p:sldId id="317" r:id="rId63"/>
    <p:sldId id="318" r:id="rId64"/>
    <p:sldId id="31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0"/>
    <p:restoredTop sz="94620"/>
  </p:normalViewPr>
  <p:slideViewPr>
    <p:cSldViewPr snapToGrid="0" snapToObjects="1">
      <p:cViewPr varScale="1">
        <p:scale>
          <a:sx n="203" d="100"/>
          <a:sy n="203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12/2/19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pardo.jp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reliability_biased_statsjedi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odel_matrix_jedi.jp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statsjedi.jp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jedi.jp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easurement_jedi.jp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file:////Users/fife/Documents/flexplavaan/plots/hogwarts_linear.jpg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hogwarts_linear_grayed.jp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144000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latin typeface="Batang" panose="02030600000101010101" pitchFamily="18" charset="-127"/>
                <a:ea typeface="Batang" panose="02030600000101010101" pitchFamily="18" charset="-127"/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</p:spTree>
    <p:extLst>
      <p:ext uri="{BB962C8B-B14F-4D97-AF65-F5344CB8AC3E}">
        <p14:creationId xmlns:p14="http://schemas.microsoft.com/office/powerpoint/2010/main" val="403182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2FAB8-DABE-0447-BBA6-E1107065E78C}"/>
              </a:ext>
            </a:extLst>
          </p:cNvPr>
          <p:cNvSpPr txBox="1"/>
          <p:nvPr/>
        </p:nvSpPr>
        <p:spPr>
          <a:xfrm>
            <a:off x="-40187" y="-164737"/>
            <a:ext cx="12453480" cy="715786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23051-6AB8-D947-A7E9-443938E85737}"/>
              </a:ext>
            </a:extLst>
          </p:cNvPr>
          <p:cNvSpPr txBox="1"/>
          <p:nvPr/>
        </p:nvSpPr>
        <p:spPr>
          <a:xfrm>
            <a:off x="2103330" y="2975850"/>
            <a:ext cx="888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AND </a:t>
            </a:r>
            <a:r>
              <a:rPr lang="en-US" sz="4800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ALWAYS</a:t>
            </a:r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plot raw data</a:t>
            </a:r>
          </a:p>
        </p:txBody>
      </p:sp>
    </p:spTree>
    <p:extLst>
      <p:ext uri="{BB962C8B-B14F-4D97-AF65-F5344CB8AC3E}">
        <p14:creationId xmlns:p14="http://schemas.microsoft.com/office/powerpoint/2010/main" val="83353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D9F7-28F1-BF40-A146-3F216465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5940B-37F0-6645-A653-494E60A3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67" y="195791"/>
            <a:ext cx="11146366" cy="6082731"/>
          </a:xfrm>
        </p:spPr>
      </p:pic>
    </p:spTree>
    <p:extLst>
      <p:ext uri="{BB962C8B-B14F-4D97-AF65-F5344CB8AC3E}">
        <p14:creationId xmlns:p14="http://schemas.microsoft.com/office/powerpoint/2010/main" val="115068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B605AC-9456-6847-BEF7-A15D9F41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54" y="771655"/>
            <a:ext cx="7644444" cy="55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91BF6-C318-9D4A-BA2A-3E4EE98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887" y="529069"/>
            <a:ext cx="8608483" cy="56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5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2FAB8-DABE-0447-BBA6-E1107065E78C}"/>
              </a:ext>
            </a:extLst>
          </p:cNvPr>
          <p:cNvSpPr txBox="1"/>
          <p:nvPr/>
        </p:nvSpPr>
        <p:spPr>
          <a:xfrm>
            <a:off x="-40187" y="-164737"/>
            <a:ext cx="12453480" cy="7157869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23051-6AB8-D947-A7E9-443938E85737}"/>
              </a:ext>
            </a:extLst>
          </p:cNvPr>
          <p:cNvSpPr txBox="1"/>
          <p:nvPr/>
        </p:nvSpPr>
        <p:spPr>
          <a:xfrm>
            <a:off x="2103330" y="2975850"/>
            <a:ext cx="88872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AND </a:t>
            </a:r>
            <a:r>
              <a:rPr lang="en-US" sz="4800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ALWAYS</a:t>
            </a:r>
            <a:r>
              <a:rPr lang="en-US" sz="4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plot raw data</a:t>
            </a:r>
          </a:p>
          <a:p>
            <a:endParaRPr lang="en-US" sz="4800" dirty="0">
              <a:solidFill>
                <a:srgbClr val="C00000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Which means one cannot follow these steps with SPSS</a:t>
            </a:r>
          </a:p>
        </p:txBody>
      </p:sp>
    </p:spTree>
    <p:extLst>
      <p:ext uri="{BB962C8B-B14F-4D97-AF65-F5344CB8AC3E}">
        <p14:creationId xmlns:p14="http://schemas.microsoft.com/office/powerpoint/2010/main" val="110691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4C3E-3CAD-FA48-A25A-AA654D70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172" y="369605"/>
            <a:ext cx="10515600" cy="1325563"/>
          </a:xfrm>
        </p:spPr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FCA983-FBAC-3041-882A-5E9171145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44" y="1825625"/>
            <a:ext cx="8973855" cy="4351338"/>
          </a:xfrm>
        </p:spPr>
        <p:txBody>
          <a:bodyPr/>
          <a:lstStyle/>
          <a:p>
            <a:r>
              <a:rPr lang="en-US" dirty="0"/>
              <a:t>formula based</a:t>
            </a:r>
          </a:p>
          <a:p>
            <a:r>
              <a:rPr lang="en-US" dirty="0"/>
              <a:t>computer decides graphics for you</a:t>
            </a:r>
          </a:p>
          <a:p>
            <a:r>
              <a:rPr lang="en-US" dirty="0"/>
              <a:t>pair plotting with modeling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DAD4C-CC0A-2E4D-A72D-C256C199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61" y="365125"/>
            <a:ext cx="1818896" cy="14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0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08B2-4731-5744-A9FB-9011D6F1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6BF1-68B7-BA4E-967F-DA1DA0A33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(dots = raw data, fit = line)</a:t>
            </a:r>
          </a:p>
          <a:p>
            <a:r>
              <a:rPr lang="en-US" dirty="0"/>
              <a:t>t-test (dots = raw data, fit = bigger dots)</a:t>
            </a:r>
          </a:p>
          <a:p>
            <a:r>
              <a:rPr lang="en-US" dirty="0"/>
              <a:t>ANOVA</a:t>
            </a:r>
          </a:p>
          <a:p>
            <a:r>
              <a:rPr lang="en-US" dirty="0"/>
              <a:t>ANCOVA (two versions, with ghost lines)</a:t>
            </a:r>
          </a:p>
          <a:p>
            <a:r>
              <a:rPr lang="en-US" dirty="0"/>
              <a:t>multiple regression (ghost lines)</a:t>
            </a:r>
          </a:p>
          <a:p>
            <a:r>
              <a:rPr lang="en-US" dirty="0"/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52951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C2AA0-A699-C347-AE47-98775B6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7E4506-D055-094B-929A-2E1D8424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with SPSS</a:t>
            </a:r>
          </a:p>
          <a:p>
            <a:r>
              <a:rPr lang="en-US" dirty="0"/>
              <a:t>invited a cursory look at data</a:t>
            </a:r>
          </a:p>
          <a:p>
            <a:r>
              <a:rPr lang="en-US" dirty="0"/>
              <a:t>R was great, but…</a:t>
            </a:r>
          </a:p>
          <a:p>
            <a:pPr lvl="1"/>
            <a:r>
              <a:rPr lang="en-US" dirty="0"/>
              <a:t>steep learning curve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make R easier to use than SPSS</a:t>
            </a:r>
          </a:p>
          <a:p>
            <a:pPr lvl="1"/>
            <a:r>
              <a:rPr lang="en-US" dirty="0"/>
              <a:t>but developed under a different paradigm</a:t>
            </a:r>
          </a:p>
          <a:p>
            <a:pPr lvl="1"/>
            <a:r>
              <a:rPr lang="en-US" dirty="0"/>
              <a:t>started writing “wrapper” functions</a:t>
            </a:r>
          </a:p>
          <a:p>
            <a:pPr lvl="1"/>
            <a:r>
              <a:rPr lang="en-US" dirty="0"/>
              <a:t>thus, </a:t>
            </a:r>
            <a:r>
              <a:rPr lang="en-US" dirty="0" err="1"/>
              <a:t>flexplot</a:t>
            </a:r>
            <a:r>
              <a:rPr lang="en-US" dirty="0"/>
              <a:t> was born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3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7662-7034-774B-B45E-071C9A5F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557" y="706415"/>
            <a:ext cx="10515600" cy="1325563"/>
          </a:xfrm>
        </p:spPr>
        <p:txBody>
          <a:bodyPr/>
          <a:lstStyle/>
          <a:p>
            <a:r>
              <a:rPr lang="en-US" dirty="0"/>
              <a:t>How it came to be...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1B1D4CD-9741-BB4A-BCAF-C168D2FB9C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538167"/>
              </p:ext>
            </p:extLst>
          </p:nvPr>
        </p:nvGraphicFramePr>
        <p:xfrm>
          <a:off x="1667814" y="1934511"/>
          <a:ext cx="9150440" cy="300324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rgbClr val="000000">
                      <a:alpha val="84000"/>
                    </a:srgbClr>
                  </a:outerShdw>
                </a:effectLst>
                <a:tableStyleId>{2D5ABB26-0587-4C30-8999-92F81FD0307C}</a:tableStyleId>
              </a:tblPr>
              <a:tblGrid>
                <a:gridCol w="915044">
                  <a:extLst>
                    <a:ext uri="{9D8B030D-6E8A-4147-A177-3AD203B41FA5}">
                      <a16:colId xmlns:a16="http://schemas.microsoft.com/office/drawing/2014/main" val="223676297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219306081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633754918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3146162480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5739654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3725936803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453600164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15834620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2588920041"/>
                    </a:ext>
                  </a:extLst>
                </a:gridCol>
                <a:gridCol w="915044">
                  <a:extLst>
                    <a:ext uri="{9D8B030D-6E8A-4147-A177-3AD203B41FA5}">
                      <a16:colId xmlns:a16="http://schemas.microsoft.com/office/drawing/2014/main" val="1153973420"/>
                    </a:ext>
                  </a:extLst>
                </a:gridCol>
              </a:tblGrid>
              <a:tr h="5163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1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2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3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Balance 4</a:t>
                      </a: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Bal 5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Wobble1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Wobble2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Wobble3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Wobble4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on Flower" panose="02000500000000000000" pitchFamily="2" charset="77"/>
                        </a:rPr>
                        <a:t>Wobble5</a:t>
                      </a:r>
                      <a:endParaRPr lang="en-US" sz="2000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462612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320993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7168967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6202004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390764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18936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8658978"/>
                  </a:ext>
                </a:extLst>
              </a:tr>
              <a:tr h="3552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on Flower" panose="02000500000000000000" pitchFamily="2" charset="77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709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036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2952-12B8-9747-8C26-3151341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01BB-F190-FB44-801B-5ADC0C6EF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flexplot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R package</a:t>
            </a:r>
          </a:p>
          <a:p>
            <a:pPr lvl="2"/>
            <a:r>
              <a:rPr lang="en-US" dirty="0"/>
              <a:t>with versions in JASP and </a:t>
            </a:r>
            <a:r>
              <a:rPr lang="en-US" dirty="0" err="1"/>
              <a:t>Jamovi</a:t>
            </a:r>
            <a:endParaRPr lang="en-US" dirty="0"/>
          </a:p>
          <a:p>
            <a:pPr lvl="2"/>
            <a:r>
              <a:rPr lang="en-US" dirty="0"/>
              <a:t>future release of JASP: engine that produces all graphics</a:t>
            </a:r>
          </a:p>
          <a:p>
            <a:pPr lvl="1"/>
            <a:r>
              <a:rPr lang="en-US" dirty="0"/>
              <a:t>utilizes formula</a:t>
            </a:r>
          </a:p>
          <a:p>
            <a:pPr lvl="1"/>
            <a:r>
              <a:rPr lang="en-US" dirty="0"/>
              <a:t>automates the plotting</a:t>
            </a:r>
          </a:p>
          <a:p>
            <a:pPr lvl="1"/>
            <a:r>
              <a:rPr lang="en-US" dirty="0"/>
              <a:t>follows scientifically-generated heuristics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ABF-B260-934A-8F9E-0B43938B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044F-A54E-AF46-AAB6-3D2A6AC7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FEEB-ED8C-504C-B2E3-C76432F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E3CB-6001-9F48-934E-289F36B3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should be plotted</a:t>
            </a:r>
          </a:p>
          <a:p>
            <a:r>
              <a:rPr lang="en-US" dirty="0"/>
              <a:t>Not summaries of data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8987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723-7E54-6F41-86F5-2D468B0A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E128-807A-9440-812F-95061BC0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statistics </a:t>
            </a:r>
            <a:r>
              <a:rPr lang="en-US" i="1" dirty="0"/>
              <a:t>compress </a:t>
            </a:r>
            <a:r>
              <a:rPr lang="en-US" dirty="0"/>
              <a:t>information</a:t>
            </a:r>
          </a:p>
          <a:p>
            <a:r>
              <a:rPr lang="en-US" dirty="0"/>
              <a:t>That compression is okay if the model is appropriate</a:t>
            </a:r>
          </a:p>
          <a:p>
            <a:r>
              <a:rPr lang="en-US" dirty="0"/>
              <a:t>But you can’t know if it’s appropriate if all you see are the numbers!</a:t>
            </a:r>
          </a:p>
        </p:txBody>
      </p:sp>
    </p:spTree>
    <p:extLst>
      <p:ext uri="{BB962C8B-B14F-4D97-AF65-F5344CB8AC3E}">
        <p14:creationId xmlns:p14="http://schemas.microsoft.com/office/powerpoint/2010/main" val="149427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8AAE-E650-CC42-A569-AD3D20D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see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BDA4-299A-FB4C-9200-63DAD165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statistical procedure must have a graphic</a:t>
            </a:r>
          </a:p>
          <a:p>
            <a:r>
              <a:rPr lang="en-US" dirty="0"/>
              <a:t>Every statistical graphic must present raw data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01081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ACE4-193F-F74B-B579-2484D90A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there are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7540-C246-1947-8258-E595A400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encoding</a:t>
            </a:r>
          </a:p>
          <a:p>
            <a:r>
              <a:rPr lang="en-US" dirty="0"/>
              <a:t>Highlights misfit</a:t>
            </a:r>
          </a:p>
          <a:p>
            <a:r>
              <a:rPr lang="en-US" dirty="0"/>
              <a:t>Focus on local fit, rather than global fit</a:t>
            </a:r>
          </a:p>
          <a:p>
            <a:r>
              <a:rPr lang="en-US" dirty="0"/>
              <a:t>I’ve never trusted SEMs because I cannot SEE them</a:t>
            </a:r>
          </a:p>
        </p:txBody>
      </p:sp>
    </p:spTree>
    <p:extLst>
      <p:ext uri="{BB962C8B-B14F-4D97-AF65-F5344CB8AC3E}">
        <p14:creationId xmlns:p14="http://schemas.microsoft.com/office/powerpoint/2010/main" val="882346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1D0C-9433-2F4D-A93D-B01257B4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 Equation Models are Invisible!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C222C-3234-A348-AC65-7A7A15B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are modeling relationships between latent (unobserved) variables</a:t>
            </a:r>
          </a:p>
          <a:p>
            <a:pPr lvl="1"/>
            <a:r>
              <a:rPr lang="en-US" dirty="0"/>
              <a:t>in other words, the raw data are invisible!</a:t>
            </a:r>
          </a:p>
          <a:p>
            <a:r>
              <a:rPr lang="en-US" dirty="0"/>
              <a:t>AND, SEMs are done on covariances</a:t>
            </a:r>
          </a:p>
          <a:p>
            <a:pPr lvl="1"/>
            <a:r>
              <a:rPr lang="en-US" dirty="0"/>
              <a:t>not raw data (except FIML…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we can’t plot raw data!</a:t>
            </a:r>
          </a:p>
          <a:p>
            <a:r>
              <a:rPr lang="en-US" dirty="0"/>
              <a:t>Example datasets</a:t>
            </a:r>
          </a:p>
          <a:p>
            <a:pPr lvl="1"/>
            <a:r>
              <a:rPr lang="en-US" dirty="0" err="1"/>
              <a:t>jedi_jedi</a:t>
            </a:r>
            <a:r>
              <a:rPr lang="en-US" dirty="0"/>
              <a:t> dataset</a:t>
            </a:r>
          </a:p>
          <a:p>
            <a:pPr lvl="1"/>
            <a:r>
              <a:rPr lang="en-US" dirty="0" err="1"/>
              <a:t>stats_jedi</a:t>
            </a:r>
            <a:r>
              <a:rPr lang="en-US" dirty="0"/>
              <a:t> dataset</a:t>
            </a:r>
          </a:p>
          <a:p>
            <a:pPr lvl="2"/>
            <a:r>
              <a:rPr lang="en-US" dirty="0"/>
              <a:t>report summary statistics</a:t>
            </a:r>
          </a:p>
          <a:p>
            <a:pPr lvl="2"/>
            <a:r>
              <a:rPr lang="en-US" dirty="0"/>
              <a:t>show visual of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99424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 Jedi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EEC427-E3D5-824F-A09F-5B7A6CE28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91" y="1541727"/>
            <a:ext cx="7609417" cy="50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3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Jedi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2070098"/>
            <a:ext cx="11536205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0BAB7-AD5E-894C-87A8-BD7BBF7E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737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266FC-5336-A447-8553-22A24F958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3801"/>
            <a:ext cx="61849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9592734" y="4110336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rmsea</a:t>
            </a:r>
            <a:r>
              <a:rPr lang="en-US" dirty="0"/>
              <a:t> &lt; 0.001</a:t>
            </a:r>
          </a:p>
          <a:p>
            <a:r>
              <a:rPr lang="en-US" dirty="0" err="1"/>
              <a:t>cfi</a:t>
            </a:r>
            <a:r>
              <a:rPr lang="en-US" dirty="0"/>
              <a:t> = 1</a:t>
            </a:r>
          </a:p>
          <a:p>
            <a:r>
              <a:rPr lang="en-US" dirty="0" err="1"/>
              <a:t>lti</a:t>
            </a:r>
            <a:r>
              <a:rPr lang="en-US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77555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A9B9-4FBD-D440-9211-C3BD8954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I avoid this in the future?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A19A99-82A0-6E4B-9838-9781C11EC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456051" y="2156722"/>
            <a:ext cx="7279898" cy="394508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167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8111067" y="4110336"/>
            <a:ext cx="300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RMSEA = 0.165</a:t>
            </a:r>
          </a:p>
          <a:p>
            <a:r>
              <a:rPr lang="en-US" dirty="0" err="1"/>
              <a:t>cfi</a:t>
            </a:r>
            <a:r>
              <a:rPr lang="en-US" dirty="0"/>
              <a:t> = 0.850</a:t>
            </a:r>
          </a:p>
          <a:p>
            <a:r>
              <a:rPr lang="en-US" dirty="0" err="1"/>
              <a:t>lti</a:t>
            </a:r>
            <a:r>
              <a:rPr lang="en-US" dirty="0"/>
              <a:t> = 0.757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703-A443-A940-9750-B19E5D02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250"/>
            <a:ext cx="6048205" cy="325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A5122-DC31-BB45-8157-EA905CA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4038"/>
            <a:ext cx="5803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A744-1882-774D-8DC5-B66AD964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people haven’t tried…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9851-DDEC-974F-93B1-32E631B9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groups of techniques for visualizing SEMs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relationships between latent and observed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7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496-4CDA-ED49-8A6A-F39E576D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079-2254-BE4C-9088-F7C189E0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95B-965E-A84A-B8F0-EDFAD0FD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approach do we typically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F998-B272-A849-B5B8-8B33ABC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Regression models (e.g., scatterplots)</a:t>
            </a:r>
          </a:p>
          <a:p>
            <a:pPr lvl="1"/>
            <a:r>
              <a:rPr lang="en-US" dirty="0"/>
              <a:t>observed data are the X and Y</a:t>
            </a:r>
          </a:p>
          <a:p>
            <a:pPr lvl="1"/>
            <a:r>
              <a:rPr lang="en-US" dirty="0"/>
              <a:t>we plot the observed data as points</a:t>
            </a:r>
          </a:p>
          <a:p>
            <a:pPr lvl="1"/>
            <a:r>
              <a:rPr lang="en-US" dirty="0"/>
              <a:t>the model is a line (or a large dot or something)</a:t>
            </a:r>
          </a:p>
          <a:p>
            <a:r>
              <a:rPr lang="en-US" dirty="0"/>
              <a:t>SEM approaches</a:t>
            </a:r>
          </a:p>
          <a:p>
            <a:pPr lvl="1"/>
            <a:r>
              <a:rPr lang="en-US" dirty="0"/>
              <a:t>latent data are the model</a:t>
            </a:r>
          </a:p>
          <a:p>
            <a:pPr lvl="1"/>
            <a:r>
              <a:rPr lang="en-US" dirty="0"/>
              <a:t>the dots are the latent variable</a:t>
            </a:r>
          </a:p>
          <a:p>
            <a:pPr lvl="1"/>
            <a:r>
              <a:rPr lang="en-US" dirty="0"/>
              <a:t>the dots are the model</a:t>
            </a:r>
          </a:p>
          <a:p>
            <a:r>
              <a:rPr lang="en-US" dirty="0"/>
              <a:t>Let’s get back to the basics</a:t>
            </a:r>
          </a:p>
          <a:p>
            <a:pPr lvl="1"/>
            <a:r>
              <a:rPr lang="en-US" dirty="0"/>
              <a:t>leave the data as the dots</a:t>
            </a:r>
          </a:p>
          <a:p>
            <a:pPr lvl="1"/>
            <a:r>
              <a:rPr lang="en-US" dirty="0"/>
              <a:t>leave the model as the line</a:t>
            </a:r>
          </a:p>
        </p:txBody>
      </p:sp>
    </p:spTree>
    <p:extLst>
      <p:ext uri="{BB962C8B-B14F-4D97-AF65-F5344CB8AC3E}">
        <p14:creationId xmlns:p14="http://schemas.microsoft.com/office/powerpoint/2010/main" val="1262247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F021-414A-8E40-A736-2F50C37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Scary Math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2E756-A553-7142-9F38-4C327E3B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34" y="2122486"/>
            <a:ext cx="1871134" cy="11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335-E4E1-1442-8834-2D33633D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34" y="3445933"/>
            <a:ext cx="1871134" cy="189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6D85-FD97-EF44-8E0D-38F8D5AA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122486"/>
            <a:ext cx="2622614" cy="1158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27D6A-9658-034A-B827-F9DBDEE8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595914"/>
            <a:ext cx="3340100" cy="2326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3A24-4AD6-2547-9277-899A5A62E3C3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Model-implied equations for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67E5-6595-1441-9428-34164CF9E979}"/>
              </a:ext>
            </a:extLst>
          </p:cNvPr>
          <p:cNvSpPr txBox="1"/>
          <p:nvPr/>
        </p:nvSpPr>
        <p:spPr>
          <a:xfrm>
            <a:off x="402167" y="3647883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Re-expressed in terms of latent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0B380-E785-0F4B-BE3C-32BEBE7BB84E}"/>
              </a:ext>
            </a:extLst>
          </p:cNvPr>
          <p:cNvSpPr txBox="1"/>
          <p:nvPr/>
        </p:nvSpPr>
        <p:spPr>
          <a:xfrm>
            <a:off x="9567334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Defining x2 in terms of 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510BE-778F-4846-BA5E-32BBD3F7337B}"/>
              </a:ext>
            </a:extLst>
          </p:cNvPr>
          <p:cNvSpPr txBox="1"/>
          <p:nvPr/>
        </p:nvSpPr>
        <p:spPr>
          <a:xfrm>
            <a:off x="9381068" y="3646248"/>
            <a:ext cx="225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Computing the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366407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105-A6C5-F741-A46E-2FA2EEC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33A0-7B6D-4C4E-A193-D6982EC5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134394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AD8-BA0C-014B-A13F-7D7C87A7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 ideal world…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ADF118-2331-E047-9ED0-82C5CEC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189957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7F4-8127-574F-867D-A51BEA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fast!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0D260-AA18-3E41-A6E0-C768FE755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04572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8137-9369-484A-BC63-691E1BA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 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897" y="2552153"/>
            <a:ext cx="291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Traditional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7F44D-7442-E743-BB86-C13BF52E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85" y="1982921"/>
            <a:ext cx="6429315" cy="36604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6328E-B772-084C-AAA5-ADC8853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3257" flipH="1">
            <a:off x="3906628" y="2955926"/>
            <a:ext cx="788522" cy="5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77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59A-A4C6-FE43-98D9-B8E1F643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F301-7E1F-D14E-A7F6-0EDD45B6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“correct” relationships for unreliability</a:t>
            </a:r>
          </a:p>
          <a:p>
            <a:r>
              <a:rPr lang="en-US" dirty="0"/>
              <a:t>The fitted line is what we would observe with perfect reliability</a:t>
            </a:r>
          </a:p>
          <a:p>
            <a:r>
              <a:rPr lang="en-US" dirty="0"/>
              <a:t>But we don’t have perfect reliability!</a:t>
            </a:r>
          </a:p>
        </p:txBody>
      </p:sp>
    </p:spTree>
    <p:extLst>
      <p:ext uri="{BB962C8B-B14F-4D97-AF65-F5344CB8AC3E}">
        <p14:creationId xmlns:p14="http://schemas.microsoft.com/office/powerpoint/2010/main" val="562488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095B-2B68-4143-8AE0-DE57F25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2468E-FF1B-CF45-A64B-C9EC7C07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42" y="2034116"/>
            <a:ext cx="20320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D41D-FD39-3243-9473-946D774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92" y="3757083"/>
            <a:ext cx="19431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FA3C-51F0-224F-AF26-82C0094E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3" y="2034116"/>
            <a:ext cx="34925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1D252-5B9B-894E-8BB4-8BEBA63C4017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correction for unreliability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07E7F-2188-154D-B8F0-DC7C3B80A72B}"/>
              </a:ext>
            </a:extLst>
          </p:cNvPr>
          <p:cNvSpPr txBox="1"/>
          <p:nvPr/>
        </p:nvSpPr>
        <p:spPr>
          <a:xfrm>
            <a:off x="402167" y="386474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“Uncorrected”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B5334-58CE-C54E-B1F9-D352143E530E}"/>
              </a:ext>
            </a:extLst>
          </p:cNvPr>
          <p:cNvSpPr txBox="1"/>
          <p:nvPr/>
        </p:nvSpPr>
        <p:spPr>
          <a:xfrm>
            <a:off x="9283701" y="222988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Plug it in to the previous equation</a:t>
            </a:r>
          </a:p>
        </p:txBody>
      </p:sp>
    </p:spTree>
    <p:extLst>
      <p:ext uri="{BB962C8B-B14F-4D97-AF65-F5344CB8AC3E}">
        <p14:creationId xmlns:p14="http://schemas.microsoft.com/office/powerpoint/2010/main" val="2168467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974-9DEE-E54E-A409-964F591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we get…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44C9C-482E-D145-BEA4-7F354AE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ADF7-2D7F-2249-BFAE-50F6B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3" y="296333"/>
            <a:ext cx="5918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BDF9-B9DE-864E-AF2F-68D15A87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B692-7427-D04C-9625-DD63E288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552450"/>
            <a:ext cx="633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4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40A0-19F1-AD42-84F1-6E32851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365125"/>
            <a:ext cx="6311900" cy="1028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5213A-2DC1-0341-B6EA-0E2281E4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93342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the math will fail if models are nonlinear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3C8-A1FD-3A41-B888-11AD35A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do residual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39A9-5519-6443-A170-43DCB41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what a residual is</a:t>
            </a:r>
          </a:p>
          <a:p>
            <a:pPr lvl="1"/>
            <a:r>
              <a:rPr lang="en-US" dirty="0"/>
              <a:t>What remains of the DV after we’ve removed the (linear) effect of the IV</a:t>
            </a:r>
          </a:p>
          <a:p>
            <a:pPr lvl="1"/>
            <a:r>
              <a:rPr lang="en-US" dirty="0"/>
              <a:t>geometrically…</a:t>
            </a:r>
          </a:p>
        </p:txBody>
      </p:sp>
    </p:spTree>
    <p:extLst>
      <p:ext uri="{BB962C8B-B14F-4D97-AF65-F5344CB8AC3E}">
        <p14:creationId xmlns:p14="http://schemas.microsoft.com/office/powerpoint/2010/main" val="304907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F518-18CA-FD42-996F-36EE191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residual?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8645-4B0E-BE4A-B6B7-B9013360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933" y="1791494"/>
            <a:ext cx="4792134" cy="4792134"/>
          </a:xfrm>
        </p:spPr>
      </p:pic>
    </p:spTree>
    <p:extLst>
      <p:ext uri="{BB962C8B-B14F-4D97-AF65-F5344CB8AC3E}">
        <p14:creationId xmlns:p14="http://schemas.microsoft.com/office/powerpoint/2010/main" val="2522367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we </a:t>
            </a:r>
            <a:r>
              <a:rPr lang="en-US" i="1" dirty="0"/>
              <a:t>should </a:t>
            </a:r>
            <a:r>
              <a:rPr lang="en-US" dirty="0"/>
              <a:t>have no relationship left</a:t>
            </a:r>
          </a:p>
          <a:p>
            <a:pPr lvl="1"/>
            <a:r>
              <a:rPr lang="en-US" dirty="0"/>
              <a:t>And for our data?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817DB-90A4-3446-96C0-F4EF152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33" y="729456"/>
            <a:ext cx="6223000" cy="5969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E8233-AEEC-154B-8B55-F868B1702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413132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019" y="2564679"/>
            <a:ext cx="29159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Traditional way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7F44D-7442-E743-BB86-C13BF52E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85" y="1982921"/>
            <a:ext cx="6429315" cy="36604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6328E-B772-084C-AAA5-ADC88532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3257" flipH="1">
            <a:off x="3906628" y="2955926"/>
            <a:ext cx="788522" cy="557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663FE-3B97-B643-BD24-8A8FFAB8241E}"/>
              </a:ext>
            </a:extLst>
          </p:cNvPr>
          <p:cNvSpPr txBox="1"/>
          <p:nvPr/>
        </p:nvSpPr>
        <p:spPr>
          <a:xfrm>
            <a:off x="1665962" y="1528175"/>
            <a:ext cx="10108504" cy="4578263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776EB-E630-C249-B428-28C228CF01FE}"/>
              </a:ext>
            </a:extLst>
          </p:cNvPr>
          <p:cNvSpPr txBox="1"/>
          <p:nvPr/>
        </p:nvSpPr>
        <p:spPr>
          <a:xfrm>
            <a:off x="1797485" y="4528159"/>
            <a:ext cx="2948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Moon Flower" panose="02000500000000000000" pitchFamily="2" charset="77"/>
              </a:rPr>
              <a:t>Sequence of Steps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Moon Flower" panose="02000500000000000000" pitchFamily="2" charset="77"/>
              </a:rPr>
              <a:t>Unambiguous Decision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EE845-2709-B547-8166-929C3AAC4291}"/>
              </a:ext>
            </a:extLst>
          </p:cNvPr>
          <p:cNvSpPr txBox="1">
            <a:spLocks/>
          </p:cNvSpPr>
          <p:nvPr/>
        </p:nvSpPr>
        <p:spPr>
          <a:xfrm>
            <a:off x="838200" y="3634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sz="4400" dirty="0"/>
              <a:t>A Different Approach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44023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6594-9D06-E344-84C9-740901BF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4" y="538956"/>
            <a:ext cx="5727700" cy="977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1BD495-DDC7-BA46-803F-2F2FE0E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321169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E88-8070-784E-9289-1846CC40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BD08-EE36-0D4F-9696-46C5DFA9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 dataset fits quite well</a:t>
            </a:r>
          </a:p>
          <a:p>
            <a:pPr lvl="1"/>
            <a:r>
              <a:rPr lang="en-US" dirty="0"/>
              <a:t>all exams seem to be measuring the same thing</a:t>
            </a:r>
          </a:p>
          <a:p>
            <a:r>
              <a:rPr lang="en-US" dirty="0"/>
              <a:t>JEDI dataset has some problems</a:t>
            </a:r>
          </a:p>
          <a:p>
            <a:pPr lvl="1"/>
            <a:r>
              <a:rPr lang="en-US" dirty="0"/>
              <a:t>we’re consistently underestimating the relationship between </a:t>
            </a:r>
            <a:r>
              <a:rPr lang="en-US" dirty="0" err="1"/>
              <a:t>force_history</a:t>
            </a:r>
            <a:r>
              <a:rPr lang="en-US" dirty="0"/>
              <a:t> and the three Jedi exams</a:t>
            </a:r>
          </a:p>
          <a:p>
            <a:pPr lvl="1"/>
            <a:r>
              <a:rPr lang="en-US" dirty="0"/>
              <a:t>this suggests we should probably add a </a:t>
            </a:r>
            <a:r>
              <a:rPr lang="en-US" dirty="0" err="1"/>
              <a:t>crossloading</a:t>
            </a:r>
            <a:endParaRPr lang="en-US" dirty="0"/>
          </a:p>
          <a:p>
            <a:pPr lvl="1"/>
            <a:r>
              <a:rPr lang="en-US" dirty="0"/>
              <a:t>boy, wouldn’t it be nice if we could visualize the fit of BOTH models?? </a:t>
            </a:r>
          </a:p>
        </p:txBody>
      </p:sp>
    </p:spTree>
    <p:extLst>
      <p:ext uri="{BB962C8B-B14F-4D97-AF65-F5344CB8AC3E}">
        <p14:creationId xmlns:p14="http://schemas.microsoft.com/office/powerpoint/2010/main" val="3974460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golly, we 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F84-8B22-134B-807A-0DD1BD1B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220"/>
            <a:ext cx="5101166" cy="19150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647C2-DA55-8E47-8E05-602BFE2D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5" y="2248958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774984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5CC4-10BF-2E4C-97C4-915B66E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93A-82A1-BC4D-AB78-B44986E9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four variables</a:t>
            </a:r>
          </a:p>
          <a:p>
            <a:pPr lvl="1"/>
            <a:r>
              <a:rPr lang="en-US" dirty="0"/>
              <a:t>three observed</a:t>
            </a:r>
          </a:p>
          <a:p>
            <a:pPr lvl="1"/>
            <a:r>
              <a:rPr lang="en-US" dirty="0"/>
              <a:t>one latent</a:t>
            </a:r>
          </a:p>
          <a:p>
            <a:r>
              <a:rPr lang="en-US" dirty="0"/>
              <a:t>That’s a four dimensional plot</a:t>
            </a:r>
          </a:p>
          <a:p>
            <a:r>
              <a:rPr lang="en-US" dirty="0"/>
              <a:t>But let’s transform the data to long format</a:t>
            </a:r>
          </a:p>
          <a:p>
            <a:pPr lvl="1"/>
            <a:r>
              <a:rPr lang="en-US" dirty="0"/>
              <a:t>but first we transform the scale</a:t>
            </a:r>
          </a:p>
        </p:txBody>
      </p:sp>
    </p:spTree>
    <p:extLst>
      <p:ext uri="{BB962C8B-B14F-4D97-AF65-F5344CB8AC3E}">
        <p14:creationId xmlns:p14="http://schemas.microsoft.com/office/powerpoint/2010/main" val="3768061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0C2A-FF73-C549-94E0-3504FEA3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to Long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1E2E-C5FE-0542-BE8B-BA31A34A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096294"/>
            <a:ext cx="9334500" cy="157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84A91-2720-854D-A90F-000729A129D2}"/>
              </a:ext>
            </a:extLst>
          </p:cNvPr>
          <p:cNvCxnSpPr>
            <a:stCxn id="4" idx="2"/>
          </p:cNvCxnSpPr>
          <p:nvPr/>
        </p:nvCxnSpPr>
        <p:spPr>
          <a:xfrm>
            <a:off x="6096000" y="3671094"/>
            <a:ext cx="0" cy="57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ADD-C954-5646-988C-4E5C671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16" y="4629150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5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2AD-54BB-664F-887C-806D933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2763-6648-9A43-B280-D0A58CA4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488156"/>
            <a:ext cx="7708900" cy="10795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A6EDBF9-1C0A-FE44-8856-9833A1B9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1738291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plots work great if the relationships are linear</a:t>
            </a:r>
          </a:p>
          <a:p>
            <a:r>
              <a:rPr lang="en-US" dirty="0"/>
              <a:t>But what if they’re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Hogwarts survival dataset</a:t>
            </a:r>
          </a:p>
          <a:p>
            <a:r>
              <a:rPr lang="en-US" dirty="0"/>
              <a:t>Nonlinear relationships between:</a:t>
            </a:r>
          </a:p>
          <a:p>
            <a:pPr lvl="1"/>
            <a:r>
              <a:rPr lang="en-US" dirty="0"/>
              <a:t>knowledge and survival</a:t>
            </a:r>
          </a:p>
          <a:p>
            <a:pPr lvl="1"/>
            <a:r>
              <a:rPr lang="en-US" dirty="0"/>
              <a:t>skills and survival</a:t>
            </a:r>
          </a:p>
          <a:p>
            <a:pPr lvl="1"/>
            <a:r>
              <a:rPr lang="en-US" dirty="0"/>
              <a:t>skills and </a:t>
            </a:r>
            <a:r>
              <a:rPr lang="en-US" dirty="0" err="1"/>
              <a:t>darkarts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741D-4EB6-2847-9FA2-7475FB1B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7316"/>
            <a:ext cx="5557005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assume linear models</a:t>
            </a:r>
          </a:p>
          <a:p>
            <a:r>
              <a:rPr lang="en-US" dirty="0"/>
              <a:t>Can do a categorical model, but they suck</a:t>
            </a:r>
          </a:p>
          <a:p>
            <a:r>
              <a:rPr lang="en-US" dirty="0"/>
              <a:t>Wouldn’t it be nice if you could explicitly state each path?</a:t>
            </a:r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65C-0784-F648-9A58-2314B0F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5409-A839-1747-81B1-B0FFC89B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flexible than regular SEM</a:t>
            </a:r>
          </a:p>
          <a:p>
            <a:r>
              <a:rPr lang="en-US" dirty="0"/>
              <a:t>Works with raw data</a:t>
            </a:r>
          </a:p>
          <a:p>
            <a:r>
              <a:rPr lang="en-US" dirty="0"/>
              <a:t>Able to estimate models regular SEM cannot</a:t>
            </a:r>
          </a:p>
          <a:p>
            <a:r>
              <a:rPr lang="en-US" dirty="0"/>
              <a:t>Naturally computes latent variables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70401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First, don't look for a </a:t>
            </a:r>
            <a:r>
              <a:rPr 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magic alternative</a:t>
            </a:r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 to </a:t>
            </a:r>
            <a:r>
              <a:rPr lang="en-US" sz="2000" b="1" dirty="0">
                <a:latin typeface="Batang" panose="02030600000101010101" pitchFamily="18" charset="-127"/>
                <a:ea typeface="Batang" panose="02030600000101010101" pitchFamily="18" charset="-127"/>
              </a:rPr>
              <a:t>NHST</a:t>
            </a:r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, some other objective mechanical ritual to replace it. It doesn't exist.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-Jacob Cohen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3D67F-540E-264F-BA3D-EE007A3A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112" y="3886536"/>
            <a:ext cx="1606463" cy="21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4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EEB-66AC-0240-BCDB-9C887C1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of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1866-3114-CA43-9139-895B7DC43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general solution for visualizing these models</a:t>
            </a:r>
          </a:p>
          <a:p>
            <a:r>
              <a:rPr lang="en-US" dirty="0"/>
              <a:t>The implied model will depend on how the variables are related</a:t>
            </a:r>
          </a:p>
          <a:p>
            <a:r>
              <a:rPr lang="en-US" dirty="0"/>
              <a:t>So, I have to do more math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0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4D3D8-9938-E34E-8E8C-6672BC9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937725"/>
            <a:ext cx="802956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4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FCACA-B0CA-BB4E-8991-E7D96D82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977878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C283-A78B-9F4A-B8D1-1560A68B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a Bayesian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98B7-F33D-5949-A267-B88D3EDE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61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06B5-E13E-A748-994B-8AD3DE4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that’s running…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FA5E-56E4-1841-82D8-3C8F471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review the math here. </a:t>
            </a:r>
          </a:p>
        </p:txBody>
      </p:sp>
    </p:spTree>
    <p:extLst>
      <p:ext uri="{BB962C8B-B14F-4D97-AF65-F5344CB8AC3E}">
        <p14:creationId xmlns:p14="http://schemas.microsoft.com/office/powerpoint/2010/main" val="247180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on Flower" panose="02000500000000000000" pitchFamily="2" charset="77"/>
              </a:rPr>
              <a:t>First, don't look for a </a:t>
            </a:r>
            <a:r>
              <a:rPr lang="en-US" sz="4000" b="1" dirty="0">
                <a:latin typeface="Moon Flower" panose="02000500000000000000" pitchFamily="2" charset="77"/>
              </a:rPr>
              <a:t>magic alternative</a:t>
            </a:r>
            <a:r>
              <a:rPr lang="en-US" sz="4000" dirty="0">
                <a:latin typeface="Moon Flower" panose="02000500000000000000" pitchFamily="2" charset="77"/>
              </a:rPr>
              <a:t> to </a:t>
            </a:r>
            <a:r>
              <a:rPr lang="en-US" sz="4000" b="1" dirty="0">
                <a:latin typeface="Moon Flower" panose="02000500000000000000" pitchFamily="2" charset="77"/>
              </a:rPr>
              <a:t>NHST</a:t>
            </a:r>
            <a:r>
              <a:rPr lang="en-US" sz="4000" dirty="0">
                <a:latin typeface="Moon Flower" panose="02000500000000000000" pitchFamily="2" charset="77"/>
              </a:rPr>
              <a:t>, some other objective mechanical ritual to replace it. It doesn't exist.</a:t>
            </a:r>
          </a:p>
          <a:p>
            <a:pPr algn="r"/>
            <a:r>
              <a:rPr lang="en-US" sz="2400" dirty="0">
                <a:latin typeface="Moon Flower" panose="02000500000000000000" pitchFamily="2" charset="77"/>
              </a:rPr>
              <a:t>-Jacob Cohen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2C070-3A9C-E042-A565-D3C1D5C5DD43}"/>
              </a:ext>
            </a:extLst>
          </p:cNvPr>
          <p:cNvSpPr txBox="1"/>
          <p:nvPr/>
        </p:nvSpPr>
        <p:spPr>
          <a:xfrm>
            <a:off x="1678488" y="1985375"/>
            <a:ext cx="9675312" cy="1569660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C00000"/>
                </a:solidFill>
                <a:latin typeface="Moon Flower" panose="02000500000000000000" pitchFamily="2" charset="77"/>
              </a:rPr>
              <a:t>Translation?</a:t>
            </a:r>
          </a:p>
        </p:txBody>
      </p:sp>
    </p:spTree>
    <p:extLst>
      <p:ext uri="{BB962C8B-B14F-4D97-AF65-F5344CB8AC3E}">
        <p14:creationId xmlns:p14="http://schemas.microsoft.com/office/powerpoint/2010/main" val="67407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1A11-4C42-0145-B3D5-E8242F97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6F3-2ECE-034D-BF36-3992A5798AD5}"/>
              </a:ext>
            </a:extLst>
          </p:cNvPr>
          <p:cNvSpPr txBox="1"/>
          <p:nvPr/>
        </p:nvSpPr>
        <p:spPr>
          <a:xfrm>
            <a:off x="1816274" y="1985375"/>
            <a:ext cx="91064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NHST is wrong and you should never use it. 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Oh, and there’s nothing else you can do.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</a:p>
          <a:p>
            <a:pPr algn="ct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So give up.</a:t>
            </a:r>
          </a:p>
          <a:p>
            <a:pPr algn="r"/>
            <a:r>
              <a:rPr 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-(Mistranslation of) Jacob Cohen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ADFBE-3042-A24B-87DF-6B136F76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6718" y="4720693"/>
            <a:ext cx="1339241" cy="1801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F14B5-B7A4-1443-828D-3BA92FA4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3" y="3393726"/>
            <a:ext cx="3087898" cy="167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6059D-4193-C744-ACC6-963409CBB041}"/>
              </a:ext>
            </a:extLst>
          </p:cNvPr>
          <p:cNvSpPr txBox="1"/>
          <p:nvPr/>
        </p:nvSpPr>
        <p:spPr>
          <a:xfrm>
            <a:off x="1638182" y="3911278"/>
            <a:ext cx="199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 didn’t say that!</a:t>
            </a:r>
          </a:p>
        </p:txBody>
      </p:sp>
    </p:spTree>
    <p:extLst>
      <p:ext uri="{BB962C8B-B14F-4D97-AF65-F5344CB8AC3E}">
        <p14:creationId xmlns:p14="http://schemas.microsoft.com/office/powerpoint/2010/main" val="2430084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70" y="465333"/>
            <a:ext cx="10515600" cy="1325563"/>
          </a:xfrm>
        </p:spPr>
        <p:txBody>
          <a:bodyPr>
            <a:noAutofit/>
          </a:bodyPr>
          <a:lstStyle/>
          <a:p>
            <a:r>
              <a:rPr lang="en-US" sz="7200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3370" y="1919570"/>
            <a:ext cx="10515600" cy="4351338"/>
          </a:xfrm>
        </p:spPr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Batang" panose="02030600000101010101" pitchFamily="18" charset="-127"/>
                <a:ea typeface="Batang" panose="02030600000101010101" pitchFamily="18" charset="-127"/>
              </a:rPr>
              <a:t>Replicate on a new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AC6A1-D351-2244-BCEE-F4D85913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66" y="2513120"/>
            <a:ext cx="4542251" cy="2021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BC2AB-7116-B549-B72F-9A7164BF3A6C}"/>
              </a:ext>
            </a:extLst>
          </p:cNvPr>
          <p:cNvSpPr txBox="1"/>
          <p:nvPr/>
        </p:nvSpPr>
        <p:spPr>
          <a:xfrm>
            <a:off x="5799550" y="5257188"/>
            <a:ext cx="62003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Fife, D. (in press). The Eight Steps of Data Analysis: A Graphical Framework to Promote Sound Statistical Analysis. Perspectives on Psychological Science. https://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doi.org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/10.31234/</a:t>
            </a:r>
            <a:r>
              <a:rPr lang="en-US" sz="1100" dirty="0" err="1">
                <a:latin typeface="Batang" panose="02030600000101010101" pitchFamily="18" charset="-127"/>
                <a:ea typeface="Batang" panose="02030600000101010101" pitchFamily="18" charset="-127"/>
              </a:rPr>
              <a:t>osf.io</a:t>
            </a:r>
            <a:r>
              <a:rPr lang="en-US" sz="1100" dirty="0">
                <a:latin typeface="Batang" panose="02030600000101010101" pitchFamily="18" charset="-127"/>
                <a:ea typeface="Batang" panose="02030600000101010101" pitchFamily="18" charset="-127"/>
              </a:rPr>
              <a:t>/r8g7c</a:t>
            </a:r>
          </a:p>
        </p:txBody>
      </p:sp>
    </p:spTree>
    <p:extLst>
      <p:ext uri="{BB962C8B-B14F-4D97-AF65-F5344CB8AC3E}">
        <p14:creationId xmlns:p14="http://schemas.microsoft.com/office/powerpoint/2010/main" val="108716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1509</Words>
  <Application>Microsoft Macintosh PowerPoint</Application>
  <PresentationFormat>Widescreen</PresentationFormat>
  <Paragraphs>337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Batang</vt:lpstr>
      <vt:lpstr>Arial</vt:lpstr>
      <vt:lpstr>Calibri</vt:lpstr>
      <vt:lpstr>Moon Flower</vt:lpstr>
      <vt:lpstr>Wingdings</vt:lpstr>
      <vt:lpstr>Office Theme</vt:lpstr>
      <vt:lpstr>Seeing the Impossible  Visualizing Latent Variable Models</vt:lpstr>
      <vt:lpstr>How it came to be...</vt:lpstr>
      <vt:lpstr>How Can I avoid this in the future?</vt:lpstr>
      <vt:lpstr>A Different Approach to Data Analysis</vt:lpstr>
      <vt:lpstr>PowerPoint Presentation</vt:lpstr>
      <vt:lpstr>So what to do?</vt:lpstr>
      <vt:lpstr>So what to do?</vt:lpstr>
      <vt:lpstr>So what to do?</vt:lpstr>
      <vt:lpstr>Eight Steps</vt:lpstr>
      <vt:lpstr>Eight Steps</vt:lpstr>
      <vt:lpstr>Eight Steps</vt:lpstr>
      <vt:lpstr>PowerPoint Presentation</vt:lpstr>
      <vt:lpstr>PowerPoint Presentation</vt:lpstr>
      <vt:lpstr>PowerPoint Presentation</vt:lpstr>
      <vt:lpstr>Eight Steps</vt:lpstr>
      <vt:lpstr>Flexplot</vt:lpstr>
      <vt:lpstr>Flexplot Examples</vt:lpstr>
      <vt:lpstr>Visualizing  Latent Variable Models</vt:lpstr>
      <vt:lpstr>A little history</vt:lpstr>
      <vt:lpstr>Flexplot</vt:lpstr>
      <vt:lpstr>Flexplot examples</vt:lpstr>
      <vt:lpstr>Furthermore…</vt:lpstr>
      <vt:lpstr>Compression</vt:lpstr>
      <vt:lpstr>Do you see the problem?</vt:lpstr>
      <vt:lpstr>Yet there are advantages</vt:lpstr>
      <vt:lpstr>Structural Equation Models are Invisible!</vt:lpstr>
      <vt:lpstr>Stats Jedi Example</vt:lpstr>
      <vt:lpstr>JEDI Jedi Example</vt:lpstr>
      <vt:lpstr>Fit</vt:lpstr>
      <vt:lpstr>Fit</vt:lpstr>
      <vt:lpstr>Not that people haven’t tried…</vt:lpstr>
      <vt:lpstr>Problems…</vt:lpstr>
      <vt:lpstr>PowerPoint Presentation</vt:lpstr>
      <vt:lpstr>What approach do we typically take?</vt:lpstr>
      <vt:lpstr>Shadow Plots</vt:lpstr>
      <vt:lpstr>Scary Math</vt:lpstr>
      <vt:lpstr>Easy as…</vt:lpstr>
      <vt:lpstr>In an ideal world…</vt:lpstr>
      <vt:lpstr>Not so fast!</vt:lpstr>
      <vt:lpstr>Why</vt:lpstr>
      <vt:lpstr>Danger!</vt:lpstr>
      <vt:lpstr>And now we get…</vt:lpstr>
      <vt:lpstr>Or see them all…</vt:lpstr>
      <vt:lpstr>Or see them all…</vt:lpstr>
      <vt:lpstr>Shadow plots</vt:lpstr>
      <vt:lpstr>We can also do residual plots</vt:lpstr>
      <vt:lpstr>What is a residual?</vt:lpstr>
      <vt:lpstr>Disturbance Dependence Plots</vt:lpstr>
      <vt:lpstr>Stats</vt:lpstr>
      <vt:lpstr>JEDI</vt:lpstr>
      <vt:lpstr>Substantive Conclusions</vt:lpstr>
      <vt:lpstr>By golly, we can</vt:lpstr>
      <vt:lpstr>Visualizing the measurement model</vt:lpstr>
      <vt:lpstr>Wide to Long Format</vt:lpstr>
      <vt:lpstr>Flexplot</vt:lpstr>
      <vt:lpstr>Nonlinear Models</vt:lpstr>
      <vt:lpstr>Example data</vt:lpstr>
      <vt:lpstr>Problem</vt:lpstr>
      <vt:lpstr>Bayesian SEM</vt:lpstr>
      <vt:lpstr>As of now…</vt:lpstr>
      <vt:lpstr>Naïve analysis</vt:lpstr>
      <vt:lpstr>Naïve analysis</vt:lpstr>
      <vt:lpstr>Let’s fit a Bayesian Model</vt:lpstr>
      <vt:lpstr>While that’s running…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little history</dc:title>
  <dc:creator>Dustin Fife</dc:creator>
  <cp:lastModifiedBy>Dustin Fife</cp:lastModifiedBy>
  <cp:revision>132</cp:revision>
  <dcterms:created xsi:type="dcterms:W3CDTF">2019-11-29T20:09:21Z</dcterms:created>
  <dcterms:modified xsi:type="dcterms:W3CDTF">2019-12-02T15:51:48Z</dcterms:modified>
</cp:coreProperties>
</file>